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7"/>
  </p:notesMasterIdLst>
  <p:sldIdLst>
    <p:sldId id="272" r:id="rId2"/>
    <p:sldId id="273" r:id="rId3"/>
    <p:sldId id="274" r:id="rId4"/>
    <p:sldId id="275" r:id="rId5"/>
    <p:sldId id="276" r:id="rId6"/>
    <p:sldId id="277" r:id="rId7"/>
    <p:sldId id="281" r:id="rId8"/>
    <p:sldId id="278" r:id="rId9"/>
    <p:sldId id="279" r:id="rId10"/>
    <p:sldId id="280" r:id="rId11"/>
    <p:sldId id="269" r:id="rId12"/>
    <p:sldId id="271" r:id="rId13"/>
    <p:sldId id="257" r:id="rId14"/>
    <p:sldId id="258" r:id="rId15"/>
    <p:sldId id="259" r:id="rId16"/>
    <p:sldId id="282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0729912-40CD-4FDA-B143-96903ED479A6}">
          <p14:sldIdLst>
            <p14:sldId id="272"/>
            <p14:sldId id="273"/>
            <p14:sldId id="274"/>
            <p14:sldId id="275"/>
            <p14:sldId id="276"/>
            <p14:sldId id="277"/>
            <p14:sldId id="281"/>
            <p14:sldId id="278"/>
            <p14:sldId id="279"/>
            <p14:sldId id="280"/>
            <p14:sldId id="269"/>
            <p14:sldId id="271"/>
            <p14:sldId id="257"/>
            <p14:sldId id="258"/>
            <p14:sldId id="259"/>
            <p14:sldId id="282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71" autoAdjust="0"/>
    <p:restoredTop sz="94660"/>
  </p:normalViewPr>
  <p:slideViewPr>
    <p:cSldViewPr snapToGrid="0">
      <p:cViewPr varScale="1">
        <p:scale>
          <a:sx n="87" d="100"/>
          <a:sy n="87" d="100"/>
        </p:scale>
        <p:origin x="5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qnfgh\Downloads\Gantt_Chart_Schedul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[Gantt_Chart_Scheduler.xlsx]Weekly!$D$2</c:f>
              <c:strCache>
                <c:ptCount val="1"/>
                <c:pt idx="0">
                  <c:v>시작일</c:v>
                </c:pt>
              </c:strCache>
            </c:strRef>
          </c:tx>
          <c:spPr>
            <a:noFill/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c:spPr>
          <c:invertIfNegative val="0"/>
          <c:cat>
            <c:multiLvlStrRef>
              <c:f>[Gantt_Chart_Scheduler.xlsx]Weekly!$A$3:$B$16</c:f>
              <c:multiLvlStrCache>
                <c:ptCount val="14"/>
                <c:lvl>
                  <c:pt idx="0">
                    <c:v>아이디어 계획</c:v>
                  </c:pt>
                  <c:pt idx="1">
                    <c:v>일정 계획</c:v>
                  </c:pt>
                  <c:pt idx="2">
                    <c:v>로그인</c:v>
                  </c:pt>
                  <c:pt idx="3">
                    <c:v>펜션 정보</c:v>
                  </c:pt>
                  <c:pt idx="4">
                    <c:v>예약</c:v>
                  </c:pt>
                  <c:pt idx="5">
                    <c:v>게시판</c:v>
                  </c:pt>
                  <c:pt idx="6">
                    <c:v>유저 페이지 병합</c:v>
                  </c:pt>
                  <c:pt idx="7">
                    <c:v>오류 수정</c:v>
                  </c:pt>
                  <c:pt idx="8">
                    <c:v>재무관리</c:v>
                  </c:pt>
                  <c:pt idx="9">
                    <c:v>예약관리</c:v>
                  </c:pt>
                  <c:pt idx="10">
                    <c:v>사용자 관리</c:v>
                  </c:pt>
                  <c:pt idx="11">
                    <c:v>페이지 관리</c:v>
                  </c:pt>
                  <c:pt idx="12">
                    <c:v>병합</c:v>
                  </c:pt>
                  <c:pt idx="13">
                    <c:v>오류 수정</c:v>
                  </c:pt>
                </c:lvl>
                <c:lvl>
                  <c:pt idx="0">
                    <c:v>계획 및 분석</c:v>
                  </c:pt>
                  <c:pt idx="2">
                    <c:v>사용자 페이지</c:v>
                  </c:pt>
                  <c:pt idx="8">
                    <c:v>관리자 페이지</c:v>
                  </c:pt>
                </c:lvl>
              </c:multiLvlStrCache>
            </c:multiLvlStrRef>
          </c:cat>
          <c:val>
            <c:numRef>
              <c:f>[Gantt_Chart_Scheduler.xlsx]Weekly!$D$3:$D$16</c:f>
              <c:numCache>
                <c:formatCode>m/d/yyyy</c:formatCode>
                <c:ptCount val="14"/>
                <c:pt idx="0">
                  <c:v>43755</c:v>
                </c:pt>
                <c:pt idx="1">
                  <c:v>43755</c:v>
                </c:pt>
                <c:pt idx="2">
                  <c:v>43756</c:v>
                </c:pt>
                <c:pt idx="3">
                  <c:v>43756</c:v>
                </c:pt>
                <c:pt idx="4">
                  <c:v>43756</c:v>
                </c:pt>
                <c:pt idx="5">
                  <c:v>43756</c:v>
                </c:pt>
                <c:pt idx="6">
                  <c:v>43763</c:v>
                </c:pt>
                <c:pt idx="7">
                  <c:v>43765</c:v>
                </c:pt>
                <c:pt idx="8">
                  <c:v>43766</c:v>
                </c:pt>
                <c:pt idx="9">
                  <c:v>43766</c:v>
                </c:pt>
                <c:pt idx="10">
                  <c:v>43766</c:v>
                </c:pt>
                <c:pt idx="11">
                  <c:v>43766</c:v>
                </c:pt>
                <c:pt idx="12">
                  <c:v>43772</c:v>
                </c:pt>
                <c:pt idx="13">
                  <c:v>43773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56-4F21-A33B-D8A0DE3F959D}"/>
            </c:ext>
          </c:extLst>
        </c:ser>
        <c:ser>
          <c:idx val="1"/>
          <c:order val="1"/>
          <c:tx>
            <c:strRef>
              <c:f>[Gantt_Chart_Scheduler.xlsx]Weekly!$F$2</c:f>
              <c:strCache>
                <c:ptCount val="1"/>
                <c:pt idx="0">
                  <c:v>기간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prstClr val="black"/>
              </a:solidFill>
            </a:ln>
          </c:spPr>
          <c:invertIfNegative val="0"/>
          <c:cat>
            <c:multiLvlStrRef>
              <c:f>[Gantt_Chart_Scheduler.xlsx]Weekly!$A$3:$B$16</c:f>
              <c:multiLvlStrCache>
                <c:ptCount val="14"/>
                <c:lvl>
                  <c:pt idx="0">
                    <c:v>아이디어 계획</c:v>
                  </c:pt>
                  <c:pt idx="1">
                    <c:v>일정 계획</c:v>
                  </c:pt>
                  <c:pt idx="2">
                    <c:v>로그인</c:v>
                  </c:pt>
                  <c:pt idx="3">
                    <c:v>펜션 정보</c:v>
                  </c:pt>
                  <c:pt idx="4">
                    <c:v>예약</c:v>
                  </c:pt>
                  <c:pt idx="5">
                    <c:v>게시판</c:v>
                  </c:pt>
                  <c:pt idx="6">
                    <c:v>유저 페이지 병합</c:v>
                  </c:pt>
                  <c:pt idx="7">
                    <c:v>오류 수정</c:v>
                  </c:pt>
                  <c:pt idx="8">
                    <c:v>재무관리</c:v>
                  </c:pt>
                  <c:pt idx="9">
                    <c:v>예약관리</c:v>
                  </c:pt>
                  <c:pt idx="10">
                    <c:v>사용자 관리</c:v>
                  </c:pt>
                  <c:pt idx="11">
                    <c:v>페이지 관리</c:v>
                  </c:pt>
                  <c:pt idx="12">
                    <c:v>병합</c:v>
                  </c:pt>
                  <c:pt idx="13">
                    <c:v>오류 수정</c:v>
                  </c:pt>
                </c:lvl>
                <c:lvl>
                  <c:pt idx="0">
                    <c:v>계획 및 분석</c:v>
                  </c:pt>
                  <c:pt idx="2">
                    <c:v>사용자 페이지</c:v>
                  </c:pt>
                  <c:pt idx="8">
                    <c:v>관리자 페이지</c:v>
                  </c:pt>
                </c:lvl>
              </c:multiLvlStrCache>
            </c:multiLvlStrRef>
          </c:cat>
          <c:val>
            <c:numRef>
              <c:f>[Gantt_Chart_Scheduler.xlsx]Weekly!$F$3:$F$16</c:f>
              <c:numCache>
                <c:formatCode>General</c:formatCode>
                <c:ptCount val="14"/>
                <c:pt idx="0">
                  <c:v>1</c:v>
                </c:pt>
                <c:pt idx="1">
                  <c:v>1</c:v>
                </c:pt>
                <c:pt idx="2">
                  <c:v>3</c:v>
                </c:pt>
                <c:pt idx="3">
                  <c:v>7</c:v>
                </c:pt>
                <c:pt idx="4">
                  <c:v>7</c:v>
                </c:pt>
                <c:pt idx="5">
                  <c:v>6</c:v>
                </c:pt>
                <c:pt idx="6">
                  <c:v>2</c:v>
                </c:pt>
                <c:pt idx="7">
                  <c:v>1</c:v>
                </c:pt>
                <c:pt idx="8">
                  <c:v>4</c:v>
                </c:pt>
                <c:pt idx="9">
                  <c:v>5</c:v>
                </c:pt>
                <c:pt idx="10">
                  <c:v>4</c:v>
                </c:pt>
                <c:pt idx="11">
                  <c:v>6</c:v>
                </c:pt>
                <c:pt idx="12">
                  <c:v>2</c:v>
                </c:pt>
                <c:pt idx="1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56-4F21-A33B-D8A0DE3F959D}"/>
            </c:ext>
          </c:extLst>
        </c:ser>
        <c:ser>
          <c:idx val="7"/>
          <c:order val="2"/>
          <c:tx>
            <c:strRef>
              <c:f>[Gantt_Chart_Scheduler.xlsx]Weekly!$C$2</c:f>
              <c:strCache>
                <c:ptCount val="1"/>
                <c:pt idx="0">
                  <c:v>현황</c:v>
                </c:pt>
              </c:strCache>
            </c:strRef>
          </c:tx>
          <c:spPr>
            <a:noFill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Arial Narrow" pitchFamily="34" charset="0"/>
                    <a:cs typeface="Arial" pitchFamily="34" charset="0"/>
                  </a:defRPr>
                </a:pPr>
                <a:endParaRPr lang="ko-K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multiLvlStrRef>
              <c:f>[Gantt_Chart_Scheduler.xlsx]Weekly!$A$3:$B$16</c:f>
              <c:multiLvlStrCache>
                <c:ptCount val="14"/>
                <c:lvl>
                  <c:pt idx="0">
                    <c:v>아이디어 계획</c:v>
                  </c:pt>
                  <c:pt idx="1">
                    <c:v>일정 계획</c:v>
                  </c:pt>
                  <c:pt idx="2">
                    <c:v>로그인</c:v>
                  </c:pt>
                  <c:pt idx="3">
                    <c:v>펜션 정보</c:v>
                  </c:pt>
                  <c:pt idx="4">
                    <c:v>예약</c:v>
                  </c:pt>
                  <c:pt idx="5">
                    <c:v>게시판</c:v>
                  </c:pt>
                  <c:pt idx="6">
                    <c:v>유저 페이지 병합</c:v>
                  </c:pt>
                  <c:pt idx="7">
                    <c:v>오류 수정</c:v>
                  </c:pt>
                  <c:pt idx="8">
                    <c:v>재무관리</c:v>
                  </c:pt>
                  <c:pt idx="9">
                    <c:v>예약관리</c:v>
                  </c:pt>
                  <c:pt idx="10">
                    <c:v>사용자 관리</c:v>
                  </c:pt>
                  <c:pt idx="11">
                    <c:v>페이지 관리</c:v>
                  </c:pt>
                  <c:pt idx="12">
                    <c:v>병합</c:v>
                  </c:pt>
                  <c:pt idx="13">
                    <c:v>오류 수정</c:v>
                  </c:pt>
                </c:lvl>
                <c:lvl>
                  <c:pt idx="0">
                    <c:v>계획 및 분석</c:v>
                  </c:pt>
                  <c:pt idx="2">
                    <c:v>사용자 페이지</c:v>
                  </c:pt>
                  <c:pt idx="8">
                    <c:v>관리자 페이지</c:v>
                  </c:pt>
                </c:lvl>
              </c:multiLvlStrCache>
            </c:multiLvlStrRef>
          </c:cat>
          <c:val>
            <c:numRef>
              <c:f>[Gantt_Chart_Scheduler.xlsx]Weekly!$C$3:$C$16</c:f>
              <c:numCache>
                <c:formatCode>0%</c:formatCode>
                <c:ptCount val="1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56-4F21-A33B-D8A0DE3F95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8"/>
        <c:overlap val="100"/>
        <c:axId val="187090048"/>
        <c:axId val="187342848"/>
      </c:barChart>
      <c:catAx>
        <c:axId val="187090048"/>
        <c:scaling>
          <c:orientation val="maxMin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1"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187342848"/>
        <c:crosses val="autoZero"/>
        <c:auto val="1"/>
        <c:lblAlgn val="ctr"/>
        <c:lblOffset val="100"/>
        <c:noMultiLvlLbl val="0"/>
      </c:catAx>
      <c:valAx>
        <c:axId val="187342848"/>
        <c:scaling>
          <c:orientation val="minMax"/>
          <c:max val="43774"/>
          <c:min val="43755"/>
        </c:scaling>
        <c:delete val="0"/>
        <c:axPos val="t"/>
        <c:majorGridlines/>
        <c:numFmt formatCode="m&quot;/&quot;d;@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187090048"/>
        <c:crosses val="autoZero"/>
        <c:crossBetween val="between"/>
        <c:majorUnit val="7"/>
      </c:valAx>
    </c:plotArea>
    <c:legend>
      <c:legendPos val="b"/>
      <c:legendEntry>
        <c:idx val="2"/>
        <c:delete val="1"/>
      </c:legendEntry>
      <c:layout/>
      <c:overlay val="0"/>
      <c:txPr>
        <a:bodyPr/>
        <a:lstStyle/>
        <a:p>
          <a:pPr>
            <a:defRPr>
              <a:latin typeface="가는각진제목체" pitchFamily="18" charset="-127"/>
              <a:ea typeface="가는각진제목체" pitchFamily="18" charset="-127"/>
            </a:defRPr>
          </a:pPr>
          <a:endParaRPr lang="ko-KR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72CCE8-4627-4E5C-BC78-C8449F7E1EB2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6F748-7009-40A3-BEF0-00C4D952F0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103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4436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6f9e470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c6f9e470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969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9e470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9e470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110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930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9e470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9e470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060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3e58340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3e58340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613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3e58340c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3e58340c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561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3e58340c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3e58340c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095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F7C-22E9-4E31-ABFE-90DC8E7DC1DD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18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F7C-22E9-4E31-ABFE-90DC8E7DC1DD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47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F7C-22E9-4E31-ABFE-90DC8E7DC1DD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2674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F7C-22E9-4E31-ABFE-90DC8E7DC1DD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215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F7C-22E9-4E31-ABFE-90DC8E7DC1DD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849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F7C-22E9-4E31-ABFE-90DC8E7DC1DD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848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F7C-22E9-4E31-ABFE-90DC8E7DC1DD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382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F7C-22E9-4E31-ABFE-90DC8E7DC1DD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6748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196629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354000" y="1534800"/>
            <a:ext cx="5393600" cy="2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600" cy="1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9560627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797467" y="2869796"/>
            <a:ext cx="10962800" cy="11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454504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F7C-22E9-4E31-ABFE-90DC8E7DC1DD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938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F7C-22E9-4E31-ABFE-90DC8E7DC1DD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250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F7C-22E9-4E31-ABFE-90DC8E7DC1DD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781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F7C-22E9-4E31-ABFE-90DC8E7DC1DD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914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F7C-22E9-4E31-ABFE-90DC8E7DC1DD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16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F7C-22E9-4E31-ABFE-90DC8E7DC1DD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546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F7C-22E9-4E31-ABFE-90DC8E7DC1DD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718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F7C-22E9-4E31-ABFE-90DC8E7DC1DD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990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DAF7C-22E9-4E31-ABFE-90DC8E7DC1DD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98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797467" y="2366963"/>
            <a:ext cx="10962800" cy="111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7200" dirty="0" smtClean="0"/>
              <a:t>Holiday</a:t>
            </a:r>
            <a:endParaRPr sz="7200"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800" cy="57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ko-KR" altLang="en-US" sz="2800" dirty="0" smtClean="0"/>
              <a:t>펜션 예약 페이지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94923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 l="2343" t="48724" r="39637" b="18005"/>
          <a:stretch/>
        </p:blipFill>
        <p:spPr>
          <a:xfrm>
            <a:off x="1314535" y="1464133"/>
            <a:ext cx="7621031" cy="245815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415600" y="238100"/>
            <a:ext cx="11360800" cy="81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" altLang="en-US" sz="4000" dirty="0">
                <a:solidFill>
                  <a:schemeClr val="tx1"/>
                </a:solidFill>
              </a:rPr>
              <a:t>테이블 정의서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title" idx="4294967295"/>
          </p:nvPr>
        </p:nvSpPr>
        <p:spPr>
          <a:xfrm>
            <a:off x="763929" y="874003"/>
            <a:ext cx="5335588" cy="8112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altLang="ko" sz="2000" dirty="0">
                <a:solidFill>
                  <a:schemeClr val="tx1"/>
                </a:solidFill>
              </a:rPr>
              <a:t>4.	</a:t>
            </a:r>
            <a:r>
              <a:rPr lang="ko" altLang="en-US" sz="2000" dirty="0">
                <a:solidFill>
                  <a:schemeClr val="tx1"/>
                </a:solidFill>
              </a:rPr>
              <a:t>문의사항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4294967295"/>
          </p:nvPr>
        </p:nvSpPr>
        <p:spPr>
          <a:xfrm>
            <a:off x="763929" y="3826753"/>
            <a:ext cx="5335588" cy="8112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altLang="ko" sz="2000" dirty="0">
                <a:solidFill>
                  <a:schemeClr val="tx1"/>
                </a:solidFill>
              </a:rPr>
              <a:t>5.	</a:t>
            </a:r>
            <a:r>
              <a:rPr lang="ko" altLang="en-US" sz="2000" dirty="0">
                <a:solidFill>
                  <a:schemeClr val="tx1"/>
                </a:solidFill>
              </a:rPr>
              <a:t>댓글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9116366" y="3032333"/>
            <a:ext cx="2557473" cy="1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altLang="en-US" sz="1533" dirty="0"/>
              <a:t>*</a:t>
            </a:r>
            <a:r>
              <a:rPr lang="en-US" altLang="ko" sz="1533" dirty="0"/>
              <a:t>notice : </a:t>
            </a:r>
            <a:r>
              <a:rPr lang="ko" altLang="en-US" sz="1533" dirty="0"/>
              <a:t>공지 </a:t>
            </a:r>
            <a:r>
              <a:rPr lang="en-US" altLang="ko" sz="1533" dirty="0"/>
              <a:t>/ </a:t>
            </a:r>
            <a:r>
              <a:rPr lang="ko" altLang="en-US" sz="1533" dirty="0"/>
              <a:t>문의 구분</a:t>
            </a:r>
            <a:endParaRPr sz="1533" dirty="0"/>
          </a:p>
          <a:p>
            <a:r>
              <a:rPr lang="ko" altLang="en-US" sz="1533" dirty="0"/>
              <a:t>   </a:t>
            </a:r>
            <a:r>
              <a:rPr lang="en-US" altLang="ko" sz="1533" dirty="0"/>
              <a:t>0 = </a:t>
            </a:r>
            <a:r>
              <a:rPr lang="ko" altLang="en-US" sz="1533" dirty="0"/>
              <a:t>문의사항 </a:t>
            </a:r>
            <a:endParaRPr sz="1533" dirty="0"/>
          </a:p>
          <a:p>
            <a:r>
              <a:rPr lang="ko" altLang="en-US" sz="1533" dirty="0"/>
              <a:t>   </a:t>
            </a:r>
            <a:r>
              <a:rPr lang="en-US" altLang="ko" sz="1533" dirty="0"/>
              <a:t>1 = </a:t>
            </a:r>
            <a:r>
              <a:rPr lang="ko" altLang="en-US" sz="1533" dirty="0"/>
              <a:t>공지사항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 rotWithShape="1">
          <a:blip r:embed="rId4">
            <a:alphaModFix/>
          </a:blip>
          <a:srcRect l="2411" t="52956" r="39761" b="18157"/>
          <a:stretch/>
        </p:blipFill>
        <p:spPr>
          <a:xfrm>
            <a:off x="1314534" y="4463467"/>
            <a:ext cx="7621031" cy="21923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117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2775" y="2806226"/>
            <a:ext cx="5729276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6600" dirty="0" err="1" smtClean="0"/>
              <a:t>주요코드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25259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5580185" cy="413543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104184" y="1122362"/>
            <a:ext cx="4539176" cy="4135438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 err="1" smtClean="0">
                <a:solidFill>
                  <a:schemeClr val="tx1"/>
                </a:solidFill>
              </a:rPr>
              <a:t>header.jsp</a:t>
            </a:r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메인페이지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 </a:t>
            </a:r>
            <a:r>
              <a:rPr lang="en-US" altLang="ko-KR" sz="1600" dirty="0">
                <a:solidFill>
                  <a:schemeClr val="tx1"/>
                </a:solidFill>
              </a:rPr>
              <a:t>SPA </a:t>
            </a:r>
            <a:r>
              <a:rPr lang="ko-KR" altLang="en-US" sz="1600" dirty="0">
                <a:solidFill>
                  <a:schemeClr val="tx1"/>
                </a:solidFill>
              </a:rPr>
              <a:t>방식으로 </a:t>
            </a:r>
            <a:r>
              <a:rPr lang="en-US" altLang="ko-KR" sz="1600" dirty="0" err="1">
                <a:solidFill>
                  <a:schemeClr val="tx1"/>
                </a:solidFill>
              </a:rPr>
              <a:t>display_main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화면만 변경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</a:rPr>
              <a:t>기존의 헤더</a:t>
            </a:r>
            <a:r>
              <a:rPr lang="en-US" altLang="ko-KR" sz="1600" dirty="0">
                <a:solidFill>
                  <a:schemeClr val="tx1"/>
                </a:solidFill>
              </a:rPr>
              <a:t>,  </a:t>
            </a:r>
            <a:r>
              <a:rPr lang="ko-KR" altLang="en-US" sz="1600" dirty="0" err="1">
                <a:solidFill>
                  <a:schemeClr val="tx1"/>
                </a:solidFill>
              </a:rPr>
              <a:t>푸터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네비게이션을 다시 생성하지않고 사용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1600" dirty="0" err="1">
                <a:solidFill>
                  <a:schemeClr val="tx1"/>
                </a:solidFill>
              </a:rPr>
              <a:t>중복코드</a:t>
            </a:r>
            <a:r>
              <a:rPr lang="ko-KR" altLang="en-US" sz="1600" dirty="0">
                <a:solidFill>
                  <a:schemeClr val="tx1"/>
                </a:solidFill>
              </a:rPr>
              <a:t> 방지 및 화면 로딩 시간 감소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684" y="1122361"/>
            <a:ext cx="5577500" cy="413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5580185" cy="413543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104184" y="1122362"/>
            <a:ext cx="4645856" cy="4135438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 err="1" smtClean="0">
                <a:solidFill>
                  <a:schemeClr val="tx1"/>
                </a:solidFill>
              </a:rPr>
              <a:t>header.jsp</a:t>
            </a:r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메인페이지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</a:rPr>
              <a:t>사용자와 비사용자 그리고 관리자에 따라서 다른 버튼이 활성화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</a:rPr>
              <a:t>각 유저 상태 별 원하는 버튼을 활성화 하여 유저의 편의성 증가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122361"/>
            <a:ext cx="5577384" cy="413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5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5580185" cy="413543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104184" y="1122362"/>
            <a:ext cx="4371536" cy="4135438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 err="1" smtClean="0">
                <a:solidFill>
                  <a:schemeClr val="tx1"/>
                </a:solidFill>
              </a:rPr>
              <a:t>loginpro.jsp</a:t>
            </a:r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</a:rPr>
              <a:t>로그인 처리 코드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-API</a:t>
            </a:r>
            <a:r>
              <a:rPr lang="ko-KR" altLang="en-US" sz="1600" dirty="0" smtClean="0">
                <a:solidFill>
                  <a:schemeClr val="tx1"/>
                </a:solidFill>
              </a:rPr>
              <a:t>로그인 정보를 추후 정보 활용을 위해 </a:t>
            </a:r>
            <a:r>
              <a:rPr lang="en-US" altLang="ko-KR" sz="1600" dirty="0" smtClean="0">
                <a:solidFill>
                  <a:schemeClr val="tx1"/>
                </a:solidFill>
              </a:rPr>
              <a:t>DB</a:t>
            </a:r>
            <a:r>
              <a:rPr lang="ko-KR" altLang="en-US" sz="1600" dirty="0" smtClean="0">
                <a:solidFill>
                  <a:schemeClr val="tx1"/>
                </a:solidFill>
              </a:rPr>
              <a:t>에 저장하는 방식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로그인에</a:t>
            </a:r>
            <a:r>
              <a:rPr lang="ko-KR" altLang="en-US" sz="1600" dirty="0" smtClean="0">
                <a:solidFill>
                  <a:schemeClr val="tx1"/>
                </a:solidFill>
              </a:rPr>
              <a:t> 대한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인증권한을</a:t>
            </a:r>
            <a:r>
              <a:rPr lang="ko-KR" altLang="en-US" sz="1600" dirty="0" smtClean="0">
                <a:solidFill>
                  <a:schemeClr val="tx1"/>
                </a:solidFill>
              </a:rPr>
              <a:t> 위한 쿠키 및 세션 설정으로 사용자의 편의성 증대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122362"/>
            <a:ext cx="5580185" cy="413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4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5580185" cy="413543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104184" y="1122362"/>
            <a:ext cx="4813496" cy="4135438"/>
          </a:xfrm>
        </p:spPr>
        <p:txBody>
          <a:bodyPr>
            <a:normAutofit fontScale="92500"/>
          </a:bodyPr>
          <a:lstStyle/>
          <a:p>
            <a:pPr>
              <a:lnSpc>
                <a:spcPct val="250000"/>
              </a:lnSpc>
            </a:pPr>
            <a:r>
              <a:rPr lang="en-US" altLang="ko-KR" sz="2600" dirty="0" err="1" smtClean="0">
                <a:solidFill>
                  <a:schemeClr val="tx1"/>
                </a:solidFill>
              </a:rPr>
              <a:t>facility_other.jsp</a:t>
            </a:r>
            <a:r>
              <a:rPr lang="en-US" altLang="ko-KR" sz="2600" dirty="0" smtClean="0">
                <a:solidFill>
                  <a:schemeClr val="tx1"/>
                </a:solidFill>
              </a:rPr>
              <a:t>(</a:t>
            </a:r>
            <a:r>
              <a:rPr lang="ko-KR" altLang="en-US" sz="2600" dirty="0" smtClean="0">
                <a:solidFill>
                  <a:schemeClr val="tx1"/>
                </a:solidFill>
              </a:rPr>
              <a:t>시설물 추가 폼</a:t>
            </a:r>
            <a:r>
              <a:rPr lang="en-US" altLang="ko-KR" sz="2600" dirty="0" smtClean="0">
                <a:solidFill>
                  <a:schemeClr val="tx1"/>
                </a:solidFill>
              </a:rPr>
              <a:t>)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</a:t>
            </a:r>
            <a:r>
              <a:rPr lang="ko-KR" altLang="en-US" sz="1600" dirty="0" smtClean="0">
                <a:solidFill>
                  <a:schemeClr val="tx1"/>
                </a:solidFill>
              </a:rPr>
              <a:t>시설물에 대하여 원하는 만큼 추가할 수 있는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Javascript</a:t>
            </a:r>
            <a:r>
              <a:rPr lang="ko-KR" altLang="en-US" sz="1600" dirty="0" smtClean="0">
                <a:solidFill>
                  <a:schemeClr val="tx1"/>
                </a:solidFill>
              </a:rPr>
              <a:t>코드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</a:t>
            </a:r>
            <a:r>
              <a:rPr lang="ko-KR" altLang="en-US" sz="1600" dirty="0" smtClean="0">
                <a:solidFill>
                  <a:schemeClr val="tx1"/>
                </a:solidFill>
              </a:rPr>
              <a:t>관리자가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원하는만큼</a:t>
            </a:r>
            <a:r>
              <a:rPr lang="ko-KR" altLang="en-US" sz="1600" dirty="0" smtClean="0">
                <a:solidFill>
                  <a:schemeClr val="tx1"/>
                </a:solidFill>
              </a:rPr>
              <a:t> 내용을 추가 할 수 있으므로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사용성 증대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8" y="1122362"/>
            <a:ext cx="5580185" cy="413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4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62102" y="2912327"/>
            <a:ext cx="49022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6600" dirty="0" smtClean="0"/>
              <a:t>스토리 보드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67004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5580185" cy="413543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104184" y="1122362"/>
            <a:ext cx="4875613" cy="4135438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 err="1" smtClean="0">
                <a:solidFill>
                  <a:schemeClr val="tx1"/>
                </a:solidFill>
              </a:rPr>
              <a:t>header.jsp</a:t>
            </a:r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</a:rPr>
              <a:t>비회원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로그인 페이지 이동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회원가입 페이지 이동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관리자가 방을 추가 하면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방소개</a:t>
            </a:r>
            <a:r>
              <a:rPr lang="ko-KR" altLang="en-US" sz="1600" dirty="0" smtClean="0">
                <a:solidFill>
                  <a:schemeClr val="tx1"/>
                </a:solidFill>
              </a:rPr>
              <a:t> 목록에 내용 이 추가된다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122361"/>
            <a:ext cx="5580185" cy="4135438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126480" y="1211580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6394352" y="1211580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5806440" y="2385060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07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5580185" cy="413543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104184" y="1122362"/>
            <a:ext cx="4539948" cy="4135438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 err="1" smtClean="0">
                <a:solidFill>
                  <a:schemeClr val="tx1"/>
                </a:solidFill>
              </a:rPr>
              <a:t>header.jsp</a:t>
            </a:r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</a:rPr>
              <a:t>회원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로그아웃 </a:t>
            </a:r>
            <a:r>
              <a:rPr lang="ko-KR" altLang="en-US" sz="1600" dirty="0">
                <a:solidFill>
                  <a:schemeClr val="tx1"/>
                </a:solidFill>
              </a:rPr>
              <a:t>페이지 이동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회원정보 수정 </a:t>
            </a:r>
            <a:r>
              <a:rPr lang="ko-KR" altLang="en-US" sz="1600" dirty="0">
                <a:solidFill>
                  <a:schemeClr val="tx1"/>
                </a:solidFill>
              </a:rPr>
              <a:t>페이지 </a:t>
            </a:r>
            <a:r>
              <a:rPr lang="ko-KR" altLang="en-US" sz="1600" dirty="0" smtClean="0">
                <a:solidFill>
                  <a:schemeClr val="tx1"/>
                </a:solidFill>
              </a:rPr>
              <a:t>이동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관리자 페이지 이동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122361"/>
            <a:ext cx="5580185" cy="413543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6225540" y="1493520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6554372" y="1493520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844518" y="1493520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784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5580185" cy="413543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104184" y="1122362"/>
            <a:ext cx="4829315" cy="4135438"/>
          </a:xfrm>
        </p:spPr>
        <p:txBody>
          <a:bodyPr anchor="ctr"/>
          <a:lstStyle/>
          <a:p>
            <a:pPr>
              <a:lnSpc>
                <a:spcPct val="200000"/>
              </a:lnSpc>
            </a:pPr>
            <a:r>
              <a:rPr lang="en-US" altLang="ko-KR" sz="2400" dirty="0" err="1" smtClean="0">
                <a:solidFill>
                  <a:schemeClr val="tx1"/>
                </a:solidFill>
              </a:rPr>
              <a:t>join.jsp</a:t>
            </a:r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</a:rPr>
              <a:t>회원가입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accent2"/>
                </a:solidFill>
              </a:rPr>
              <a:t>1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r>
              <a:rPr lang="ko-KR" altLang="en-US" sz="1600" dirty="0" smtClean="0">
                <a:solidFill>
                  <a:schemeClr val="tx1"/>
                </a:solidFill>
              </a:rPr>
              <a:t>각 내용 정보 입력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accent2"/>
                </a:solidFill>
              </a:rPr>
              <a:t>2 </a:t>
            </a:r>
            <a:r>
              <a:rPr lang="ko-KR" altLang="en-US" sz="1600" dirty="0" smtClean="0">
                <a:solidFill>
                  <a:schemeClr val="tx1"/>
                </a:solidFill>
              </a:rPr>
              <a:t>회원가입 버튼 클릭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437322"/>
            <a:ext cx="5580185" cy="3820477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1584960" y="2339340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233160" y="4823460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17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34"/>
          <p:cNvSpPr>
            <a:spLocks noGrp="1"/>
          </p:cNvSpPr>
          <p:nvPr>
            <p:ph type="title"/>
          </p:nvPr>
        </p:nvSpPr>
        <p:spPr>
          <a:xfrm>
            <a:off x="324160" y="420989"/>
            <a:ext cx="11360800" cy="1186323"/>
          </a:xfrm>
        </p:spPr>
        <p:txBody>
          <a:bodyPr/>
          <a:lstStyle/>
          <a:p>
            <a:r>
              <a:rPr lang="ko-KR" altLang="en-US" sz="6400" dirty="0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36" name="텍스트 개체 틀 35"/>
          <p:cNvSpPr>
            <a:spLocks noGrp="1"/>
          </p:cNvSpPr>
          <p:nvPr>
            <p:ph type="body" idx="1"/>
          </p:nvPr>
        </p:nvSpPr>
        <p:spPr>
          <a:xfrm>
            <a:off x="658480" y="1607312"/>
            <a:ext cx="4613600" cy="4415988"/>
          </a:xfrm>
        </p:spPr>
        <p:txBody>
          <a:bodyPr anchor="ctr"/>
          <a:lstStyle/>
          <a:p>
            <a:pPr>
              <a:lnSpc>
                <a:spcPct val="250000"/>
              </a:lnSpc>
            </a:pPr>
            <a:r>
              <a:rPr lang="ko-KR" altLang="en-US" sz="1800" dirty="0" err="1">
                <a:solidFill>
                  <a:schemeClr val="tx1"/>
                </a:solidFill>
              </a:rPr>
              <a:t>주제선정</a:t>
            </a: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800" dirty="0" err="1" smtClean="0">
                <a:solidFill>
                  <a:schemeClr val="tx1"/>
                </a:solidFill>
              </a:rPr>
              <a:t>구현목표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800" dirty="0" smtClean="0">
                <a:solidFill>
                  <a:schemeClr val="tx1"/>
                </a:solidFill>
              </a:rPr>
              <a:t>요구사항 정의서</a:t>
            </a: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800" dirty="0" smtClean="0">
                <a:solidFill>
                  <a:schemeClr val="tx1"/>
                </a:solidFill>
              </a:rPr>
              <a:t>프로젝트 일정</a:t>
            </a:r>
            <a:endParaRPr lang="en-US" altLang="ko-KR" sz="1800" dirty="0" smtClean="0">
              <a:solidFill>
                <a:schemeClr val="tx1"/>
              </a:solidFill>
            </a:endParaRPr>
          </a:p>
        </p:txBody>
      </p:sp>
      <p:sp>
        <p:nvSpPr>
          <p:cNvPr id="4" name="텍스트 개체 틀 35"/>
          <p:cNvSpPr txBox="1">
            <a:spLocks/>
          </p:cNvSpPr>
          <p:nvPr/>
        </p:nvSpPr>
        <p:spPr>
          <a:xfrm>
            <a:off x="5272080" y="1607312"/>
            <a:ext cx="4613600" cy="44159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609585" lvl="0" indent="-457189" algn="ctr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ctr" defTabSz="914400" rtl="0" eaLnBrk="1" latinLnBrk="1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ctr" defTabSz="914400" rtl="0" eaLnBrk="1" latinLnBrk="1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ctr" defTabSz="914400" rtl="0" eaLnBrk="1" latinLnBrk="1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ctr" defTabSz="914400" rtl="0" eaLnBrk="1" latinLnBrk="1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ctr" defTabSz="914400" rtl="0" eaLnBrk="1" latinLnBrk="1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ctr" defTabSz="914400" rtl="0" eaLnBrk="1" latinLnBrk="1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ctr" defTabSz="914400" rtl="0" eaLnBrk="1" latinLnBrk="1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ctr" defTabSz="914400" rtl="0" eaLnBrk="1" latinLnBrk="1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en-US" altLang="ko-KR" sz="1800" dirty="0" smtClean="0">
                <a:solidFill>
                  <a:schemeClr val="tx1"/>
                </a:solidFill>
              </a:rPr>
              <a:t>DB</a:t>
            </a:r>
            <a:r>
              <a:rPr lang="ko-KR" altLang="en-US" sz="1800" dirty="0" smtClean="0">
                <a:solidFill>
                  <a:schemeClr val="tx1"/>
                </a:solidFill>
              </a:rPr>
              <a:t>설계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800" dirty="0" smtClean="0">
                <a:solidFill>
                  <a:schemeClr val="tx1"/>
                </a:solidFill>
              </a:rPr>
              <a:t>테이블 정의서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800" dirty="0" err="1" smtClean="0">
                <a:solidFill>
                  <a:schemeClr val="tx1"/>
                </a:solidFill>
              </a:rPr>
              <a:t>주요코드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800" dirty="0" smtClean="0">
                <a:solidFill>
                  <a:schemeClr val="tx1"/>
                </a:solidFill>
              </a:rPr>
              <a:t>스토리보드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1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5580185" cy="413543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104184" y="1122362"/>
            <a:ext cx="4773925" cy="4135438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250000"/>
              </a:lnSpc>
            </a:pPr>
            <a:r>
              <a:rPr lang="en-US" altLang="ko-KR" sz="2800" dirty="0" err="1" smtClean="0">
                <a:solidFill>
                  <a:schemeClr val="tx1"/>
                </a:solidFill>
              </a:rPr>
              <a:t>login.jsp</a:t>
            </a:r>
            <a:r>
              <a:rPr lang="en-US" altLang="ko-KR" sz="2800" dirty="0" smtClean="0">
                <a:solidFill>
                  <a:schemeClr val="tx1"/>
                </a:solidFill>
              </a:rPr>
              <a:t>(</a:t>
            </a:r>
            <a:r>
              <a:rPr lang="ko-KR" altLang="en-US" sz="2800" dirty="0" smtClean="0">
                <a:solidFill>
                  <a:schemeClr val="tx1"/>
                </a:solidFill>
              </a:rPr>
              <a:t>로그인</a:t>
            </a:r>
            <a:r>
              <a:rPr lang="en-US" altLang="ko-KR" sz="2800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로그인 정보 입력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자동로그인 사용 여부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로그인 버튼 클릭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카카오 계정 로그인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네이버 아이디 로그인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8" y="1122361"/>
            <a:ext cx="5580185" cy="413543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215385" y="1217612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6297925" y="3335972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701054" y="3226592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1276342" y="3686492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1276342" y="4395152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05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5580185" cy="413543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104184" y="1122362"/>
            <a:ext cx="4655694" cy="4135438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250000"/>
              </a:lnSpc>
            </a:pPr>
            <a:r>
              <a:rPr lang="en-US" altLang="ko-KR" sz="2800" dirty="0" err="1" smtClean="0">
                <a:solidFill>
                  <a:schemeClr val="tx1"/>
                </a:solidFill>
              </a:rPr>
              <a:t>changeinfo.jsp</a:t>
            </a:r>
            <a:r>
              <a:rPr lang="en-US" altLang="ko-KR" sz="2800" dirty="0" smtClean="0">
                <a:solidFill>
                  <a:schemeClr val="tx1"/>
                </a:solidFill>
              </a:rPr>
              <a:t>(</a:t>
            </a:r>
            <a:r>
              <a:rPr lang="ko-KR" altLang="en-US" sz="2800" dirty="0" smtClean="0">
                <a:solidFill>
                  <a:schemeClr val="tx1"/>
                </a:solidFill>
              </a:rPr>
              <a:t>회원정보수정</a:t>
            </a:r>
            <a:r>
              <a:rPr lang="en-US" altLang="ko-KR" sz="2800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</a:rPr>
              <a:t>비밀번호 입력 후 정보 수정</a:t>
            </a:r>
            <a:r>
              <a:rPr lang="en-US" altLang="ko-KR" sz="2000" dirty="0" smtClean="0">
                <a:solidFill>
                  <a:schemeClr val="tx1"/>
                </a:solidFill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</a:rPr>
              <a:t>아이디 불가</a:t>
            </a:r>
            <a:r>
              <a:rPr lang="en-US" altLang="ko-KR" sz="2000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</a:rPr>
              <a:t>수정하기 버튼 클릭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</a:rPr>
              <a:t>회원탈퇴 페이지로 이동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</a:rPr>
              <a:t>비밀번호 수정 페이지로 이동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122361"/>
            <a:ext cx="5580185" cy="413543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657345" y="1964372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5535925" y="4433252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015985" y="4433252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6560084" y="4433252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9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104184" y="1122362"/>
            <a:ext cx="4437576" cy="4135438"/>
          </a:xfrm>
        </p:spPr>
        <p:txBody>
          <a:bodyPr anchor="ctr"/>
          <a:lstStyle/>
          <a:p>
            <a:pPr>
              <a:lnSpc>
                <a:spcPct val="250000"/>
              </a:lnSpc>
            </a:pPr>
            <a:r>
              <a:rPr lang="en-US" altLang="ko-KR" sz="2400" dirty="0" err="1" smtClean="0">
                <a:solidFill>
                  <a:schemeClr val="tx1"/>
                </a:solidFill>
              </a:rPr>
              <a:t>deleteForm.jsp</a:t>
            </a:r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</a:rPr>
              <a:t>회원탈퇴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비밀번호 입력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회원탈퇴 클릭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851" y="2035577"/>
            <a:ext cx="5305064" cy="264795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279871" y="3271922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6032575" y="3619551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010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5580185" cy="413543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104184" y="1122362"/>
            <a:ext cx="4518856" cy="4135438"/>
          </a:xfrm>
        </p:spPr>
        <p:txBody>
          <a:bodyPr anchor="ctr">
            <a:normAutofit/>
          </a:bodyPr>
          <a:lstStyle/>
          <a:p>
            <a:pPr>
              <a:lnSpc>
                <a:spcPct val="250000"/>
              </a:lnSpc>
            </a:pPr>
            <a:r>
              <a:rPr lang="en-US" altLang="ko-KR" sz="2400" dirty="0" err="1" smtClean="0">
                <a:solidFill>
                  <a:schemeClr val="tx1"/>
                </a:solidFill>
              </a:rPr>
              <a:t>password.jsp</a:t>
            </a:r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</a:rPr>
              <a:t>비밀번호변경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250000"/>
              </a:lnSpc>
            </a:pPr>
            <a:r>
              <a:rPr lang="en-US" altLang="ko-KR" sz="1600" dirty="0" smtClean="0">
                <a:solidFill>
                  <a:schemeClr val="accent2"/>
                </a:solidFill>
              </a:rPr>
              <a:t>1.</a:t>
            </a:r>
            <a:r>
              <a:rPr lang="ko-KR" altLang="en-US" sz="1600" dirty="0" smtClean="0">
                <a:solidFill>
                  <a:schemeClr val="tx1"/>
                </a:solidFill>
              </a:rPr>
              <a:t>기본 비밀번호 입력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dirty="0" smtClean="0">
                <a:solidFill>
                  <a:schemeClr val="accent2"/>
                </a:solidFill>
              </a:rPr>
              <a:t>2.</a:t>
            </a:r>
            <a:r>
              <a:rPr lang="ko-KR" altLang="en-US" sz="1600" dirty="0" smtClean="0">
                <a:solidFill>
                  <a:schemeClr val="tx1"/>
                </a:solidFill>
              </a:rPr>
              <a:t>새로운 비밀번호 입력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dirty="0" smtClean="0">
                <a:solidFill>
                  <a:schemeClr val="accent2"/>
                </a:solidFill>
              </a:rPr>
              <a:t>3. </a:t>
            </a:r>
            <a:r>
              <a:rPr lang="ko-KR" altLang="en-US" sz="1600" dirty="0" smtClean="0">
                <a:solidFill>
                  <a:schemeClr val="tx1"/>
                </a:solidFill>
              </a:rPr>
              <a:t>새로운 비밀번호 확인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dirty="0" smtClean="0">
                <a:solidFill>
                  <a:schemeClr val="accent2"/>
                </a:solidFill>
              </a:rPr>
              <a:t>4. </a:t>
            </a:r>
            <a:r>
              <a:rPr lang="ko-KR" altLang="en-US" sz="1600" dirty="0" smtClean="0">
                <a:solidFill>
                  <a:schemeClr val="tx1"/>
                </a:solidFill>
              </a:rPr>
              <a:t>변경하기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990600"/>
            <a:ext cx="5313681" cy="4267199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216145" y="2005012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2216145" y="2919888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2437125" y="3834764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1748785" y="4423092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96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5580185" cy="413543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104184" y="1122362"/>
            <a:ext cx="4630616" cy="4135438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250000"/>
              </a:lnSpc>
            </a:pPr>
            <a:r>
              <a:rPr lang="en-US" altLang="ko-KR" dirty="0" err="1" smtClean="0">
                <a:solidFill>
                  <a:schemeClr val="tx1"/>
                </a:solidFill>
              </a:rPr>
              <a:t>facility_room.jsp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관리자의 방 추가 화면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1600" dirty="0" err="1" smtClean="0">
                <a:solidFill>
                  <a:schemeClr val="tx1"/>
                </a:solidFill>
              </a:rPr>
              <a:t>방이름</a:t>
            </a:r>
            <a:r>
              <a:rPr lang="ko-KR" altLang="en-US" sz="1600" dirty="0" smtClean="0">
                <a:solidFill>
                  <a:schemeClr val="tx1"/>
                </a:solidFill>
              </a:rPr>
              <a:t> 입력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방 화면 이미지 선택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제목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부제목 입력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1600" dirty="0" err="1" smtClean="0">
                <a:solidFill>
                  <a:schemeClr val="tx1"/>
                </a:solidFill>
              </a:rPr>
              <a:t>방구조</a:t>
            </a:r>
            <a:r>
              <a:rPr lang="ko-KR" altLang="en-US" sz="1600" dirty="0" smtClean="0">
                <a:solidFill>
                  <a:schemeClr val="tx1"/>
                </a:solidFill>
              </a:rPr>
              <a:t> 내용 입력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편의시설 내용 입력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22361"/>
            <a:ext cx="5580184" cy="413543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3211825" y="2045652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2990845" y="2553652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3211825" y="2752724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2449825" y="3417252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2449825" y="4473892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45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5580185" cy="413543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104183" y="1122360"/>
            <a:ext cx="4864039" cy="4135438"/>
          </a:xfrm>
        </p:spPr>
        <p:txBody>
          <a:bodyPr anchor="ctr">
            <a:normAutofit fontScale="77500" lnSpcReduction="20000"/>
          </a:bodyPr>
          <a:lstStyle/>
          <a:p>
            <a:pPr>
              <a:lnSpc>
                <a:spcPct val="270000"/>
              </a:lnSpc>
            </a:pPr>
            <a:r>
              <a:rPr lang="en-US" altLang="ko-KR" sz="2300" dirty="0" err="1" smtClean="0">
                <a:solidFill>
                  <a:schemeClr val="tx1"/>
                </a:solidFill>
              </a:rPr>
              <a:t>facility_other.jsp</a:t>
            </a:r>
            <a:r>
              <a:rPr lang="en-US" altLang="ko-KR" sz="2300" dirty="0" smtClean="0">
                <a:solidFill>
                  <a:schemeClr val="tx1"/>
                </a:solidFill>
              </a:rPr>
              <a:t>(</a:t>
            </a:r>
            <a:r>
              <a:rPr lang="ko-KR" altLang="en-US" sz="2300" dirty="0" smtClean="0">
                <a:solidFill>
                  <a:schemeClr val="tx1"/>
                </a:solidFill>
              </a:rPr>
              <a:t>관리자의 </a:t>
            </a:r>
            <a:r>
              <a:rPr lang="ko-KR" altLang="en-US" sz="2300" dirty="0" err="1" smtClean="0">
                <a:solidFill>
                  <a:schemeClr val="tx1"/>
                </a:solidFill>
              </a:rPr>
              <a:t>추가시설</a:t>
            </a:r>
            <a:r>
              <a:rPr lang="ko-KR" altLang="en-US" sz="2300" dirty="0" smtClean="0">
                <a:solidFill>
                  <a:schemeClr val="tx1"/>
                </a:solidFill>
              </a:rPr>
              <a:t> 추가</a:t>
            </a:r>
            <a:r>
              <a:rPr lang="en-US" altLang="ko-KR" sz="2300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lnSpc>
                <a:spcPct val="270000"/>
              </a:lnSpc>
              <a:buAutoNum type="arabicPeriod"/>
            </a:pPr>
            <a:r>
              <a:rPr lang="ko-KR" altLang="en-US" sz="1700" dirty="0" smtClean="0">
                <a:solidFill>
                  <a:schemeClr val="tx1"/>
                </a:solidFill>
              </a:rPr>
              <a:t>원하는 만큼의 내용 추가 버튼</a:t>
            </a:r>
            <a:endParaRPr lang="en-US" altLang="ko-KR" sz="17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70000"/>
              </a:lnSpc>
              <a:buAutoNum type="arabicPeriod"/>
            </a:pPr>
            <a:r>
              <a:rPr lang="ko-KR" altLang="en-US" sz="1700" dirty="0" smtClean="0">
                <a:solidFill>
                  <a:schemeClr val="tx1"/>
                </a:solidFill>
              </a:rPr>
              <a:t>관광지를 추가할지 부대시설을 추가할지 결정 </a:t>
            </a:r>
            <a:r>
              <a:rPr lang="en-US" altLang="ko-KR" sz="1700" dirty="0" smtClean="0">
                <a:solidFill>
                  <a:schemeClr val="tx1"/>
                </a:solidFill>
              </a:rPr>
              <a:t>select </a:t>
            </a:r>
            <a:r>
              <a:rPr lang="ko-KR" altLang="en-US" sz="1700" dirty="0">
                <a:solidFill>
                  <a:schemeClr val="tx1"/>
                </a:solidFill>
              </a:rPr>
              <a:t>박</a:t>
            </a:r>
            <a:r>
              <a:rPr lang="ko-KR" altLang="en-US" sz="1700" dirty="0" smtClean="0">
                <a:solidFill>
                  <a:schemeClr val="tx1"/>
                </a:solidFill>
              </a:rPr>
              <a:t>스</a:t>
            </a:r>
            <a:endParaRPr lang="en-US" altLang="ko-KR" sz="17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70000"/>
              </a:lnSpc>
              <a:buAutoNum type="arabicPeriod"/>
            </a:pPr>
            <a:r>
              <a:rPr lang="ko-KR" altLang="en-US" sz="1700" dirty="0" err="1" smtClean="0">
                <a:solidFill>
                  <a:schemeClr val="tx1"/>
                </a:solidFill>
              </a:rPr>
              <a:t>추가시설</a:t>
            </a:r>
            <a:r>
              <a:rPr lang="ko-KR" altLang="en-US" sz="1700" dirty="0" smtClean="0">
                <a:solidFill>
                  <a:schemeClr val="tx1"/>
                </a:solidFill>
              </a:rPr>
              <a:t> 이미지 선택</a:t>
            </a:r>
            <a:endParaRPr lang="en-US" altLang="ko-KR" sz="17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70000"/>
              </a:lnSpc>
              <a:buAutoNum type="arabicPeriod"/>
            </a:pPr>
            <a:r>
              <a:rPr lang="ko-KR" altLang="en-US" sz="1700" dirty="0" smtClean="0">
                <a:solidFill>
                  <a:schemeClr val="tx1"/>
                </a:solidFill>
              </a:rPr>
              <a:t>제목 선택</a:t>
            </a:r>
            <a:endParaRPr lang="en-US" altLang="ko-KR" sz="17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70000"/>
              </a:lnSpc>
              <a:buAutoNum type="arabicPeriod"/>
            </a:pPr>
            <a:r>
              <a:rPr lang="ko-KR" altLang="en-US" sz="1700" dirty="0" smtClean="0">
                <a:solidFill>
                  <a:schemeClr val="tx1"/>
                </a:solidFill>
              </a:rPr>
              <a:t>부제목 선택</a:t>
            </a:r>
            <a:endParaRPr lang="en-US" altLang="ko-KR" sz="1700" dirty="0" smtClean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122361"/>
            <a:ext cx="5580185" cy="413543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3841745" y="2289492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3731255" y="2909252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3201665" y="3508692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3312155" y="3813492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2825749" y="4758372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290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ko-KR" altLang="en-US" dirty="0" err="1" smtClean="0"/>
              <a:t>주제선정</a:t>
            </a:r>
            <a:endParaRPr dirty="0"/>
          </a:p>
        </p:txBody>
      </p:sp>
      <p:sp>
        <p:nvSpPr>
          <p:cNvPr id="237" name="Google Shape;237;p21"/>
          <p:cNvSpPr txBox="1">
            <a:spLocks noGrp="1"/>
          </p:cNvSpPr>
          <p:nvPr>
            <p:ph type="subTitle" idx="1"/>
          </p:nvPr>
        </p:nvSpPr>
        <p:spPr>
          <a:xfrm>
            <a:off x="81280" y="3692001"/>
            <a:ext cx="5963920" cy="169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609585">
              <a:buAutoNum type="arabicPeriod"/>
            </a:pPr>
            <a:r>
              <a:rPr lang="ko-KR" altLang="en-US" sz="2400" dirty="0" smtClean="0"/>
              <a:t>펜션 예약 사이트</a:t>
            </a:r>
            <a:endParaRPr lang="en-US" altLang="ko-KR" sz="2400" dirty="0" smtClean="0"/>
          </a:p>
          <a:p>
            <a:pPr indent="-609585">
              <a:buAutoNum type="arabicPeriod"/>
            </a:pPr>
            <a:r>
              <a:rPr lang="ko-KR" altLang="en-US" sz="2400" dirty="0" smtClean="0"/>
              <a:t>관리자가 수정 할 수 있는 홈페이지</a:t>
            </a:r>
            <a:endParaRPr sz="2400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 sz="3200" dirty="0" smtClean="0">
                <a:solidFill>
                  <a:schemeClr val="tx1"/>
                </a:solidFill>
              </a:rPr>
              <a:t>홈페이지</a:t>
            </a:r>
            <a:endParaRPr lang="en-US" altLang="ko-KR" sz="3200" dirty="0" smtClean="0">
              <a:solidFill>
                <a:schemeClr val="tx1"/>
              </a:solidFill>
            </a:endParaRPr>
          </a:p>
          <a:p>
            <a:r>
              <a:rPr lang="ko-KR" altLang="en-US" sz="3200" dirty="0" smtClean="0">
                <a:solidFill>
                  <a:schemeClr val="tx1"/>
                </a:solidFill>
              </a:rPr>
              <a:t>관리자 페이지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28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ko-KR" altLang="en-US" dirty="0" err="1" smtClean="0"/>
              <a:t>구현목표</a:t>
            </a:r>
            <a:r>
              <a:rPr lang="en-US" altLang="ko-KR" dirty="0" smtClean="0"/>
              <a:t>	</a:t>
            </a:r>
            <a:endParaRPr dirty="0"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4294967295"/>
          </p:nvPr>
        </p:nvSpPr>
        <p:spPr>
          <a:xfrm>
            <a:off x="4586021" y="1968678"/>
            <a:ext cx="3325812" cy="6143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ko-KR" altLang="en-US" sz="2400" dirty="0" smtClean="0">
                <a:solidFill>
                  <a:schemeClr val="tx1"/>
                </a:solidFill>
              </a:rPr>
              <a:t>관리자 페이지 구현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4294967295"/>
          </p:nvPr>
        </p:nvSpPr>
        <p:spPr>
          <a:xfrm>
            <a:off x="4543017" y="2500873"/>
            <a:ext cx="3305175" cy="37258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114289" indent="0">
              <a:lnSpc>
                <a:spcPct val="250000"/>
              </a:lnSpc>
              <a:spcBef>
                <a:spcPts val="0"/>
              </a:spcBef>
              <a:buNone/>
            </a:pPr>
            <a:r>
              <a:rPr lang="en-US" altLang="ko-KR" sz="1600" dirty="0" smtClean="0"/>
              <a:t>1. </a:t>
            </a:r>
            <a:r>
              <a:rPr lang="ko-KR" altLang="en-US" sz="1600" dirty="0" smtClean="0"/>
              <a:t>사용자 </a:t>
            </a:r>
            <a:r>
              <a:rPr lang="ko-KR" altLang="en-US" sz="1600" dirty="0"/>
              <a:t>정보 </a:t>
            </a:r>
            <a:r>
              <a:rPr lang="ko-KR" altLang="en-US" sz="1600" dirty="0" smtClean="0"/>
              <a:t>관리</a:t>
            </a:r>
            <a:endParaRPr lang="en-US" altLang="ko-KR" sz="1600" dirty="0"/>
          </a:p>
          <a:p>
            <a:pPr marL="114289" indent="0">
              <a:lnSpc>
                <a:spcPct val="250000"/>
              </a:lnSpc>
              <a:spcBef>
                <a:spcPts val="0"/>
              </a:spcBef>
              <a:buNone/>
            </a:pPr>
            <a:r>
              <a:rPr lang="en-US" altLang="ko-KR" sz="1600" dirty="0" smtClean="0"/>
              <a:t>2. </a:t>
            </a:r>
            <a:r>
              <a:rPr lang="ko-KR" altLang="en-US" sz="1600" dirty="0" smtClean="0"/>
              <a:t>재무 관리</a:t>
            </a:r>
            <a:endParaRPr lang="en-US" altLang="ko-KR" sz="1600" dirty="0"/>
          </a:p>
          <a:p>
            <a:pPr marL="114289" indent="0">
              <a:lnSpc>
                <a:spcPct val="250000"/>
              </a:lnSpc>
              <a:spcBef>
                <a:spcPts val="0"/>
              </a:spcBef>
              <a:buNone/>
            </a:pPr>
            <a:r>
              <a:rPr lang="en-US" altLang="ko-KR" sz="1600" dirty="0" smtClean="0"/>
              <a:t>3. </a:t>
            </a:r>
            <a:r>
              <a:rPr lang="ko-KR" altLang="en-US" sz="1600" dirty="0" smtClean="0"/>
              <a:t>게시판 관리</a:t>
            </a:r>
            <a:endParaRPr lang="en-US" altLang="ko-KR" sz="1600" dirty="0"/>
          </a:p>
          <a:p>
            <a:pPr marL="114289" indent="0">
              <a:lnSpc>
                <a:spcPct val="250000"/>
              </a:lnSpc>
              <a:spcBef>
                <a:spcPts val="0"/>
              </a:spcBef>
              <a:buNone/>
            </a:pPr>
            <a:r>
              <a:rPr lang="en-US" altLang="ko-KR" sz="1600" dirty="0" smtClean="0"/>
              <a:t>4. </a:t>
            </a:r>
            <a:r>
              <a:rPr lang="ko-KR" altLang="en-US" sz="1600" dirty="0" smtClean="0"/>
              <a:t>예약 </a:t>
            </a:r>
            <a:r>
              <a:rPr lang="ko-KR" altLang="en-US" sz="1600" dirty="0"/>
              <a:t>관리</a:t>
            </a:r>
            <a:endParaRPr lang="en-US" altLang="ko-KR" sz="1600" dirty="0"/>
          </a:p>
          <a:p>
            <a:pPr marL="457189">
              <a:spcBef>
                <a:spcPts val="0"/>
              </a:spcBef>
              <a:buAutoNum type="arabicPeriod"/>
            </a:pPr>
            <a:endParaRPr sz="2133"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4294967295"/>
          </p:nvPr>
        </p:nvSpPr>
        <p:spPr>
          <a:xfrm>
            <a:off x="8366413" y="2429753"/>
            <a:ext cx="3305175" cy="37258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-US" altLang="ko-KR" sz="1600" dirty="0"/>
              <a:t>1. </a:t>
            </a:r>
            <a:r>
              <a:rPr lang="ko-KR" altLang="en-US" sz="1600" dirty="0"/>
              <a:t>로그인 </a:t>
            </a:r>
            <a:r>
              <a:rPr lang="en-US" altLang="ko-KR" sz="1600" dirty="0"/>
              <a:t>API</a:t>
            </a:r>
            <a:r>
              <a:rPr lang="ko-KR" altLang="en-US" sz="1600" dirty="0"/>
              <a:t>를 이용한 </a:t>
            </a:r>
            <a:r>
              <a:rPr lang="ko-KR" altLang="en-US" sz="1600" dirty="0" smtClean="0"/>
              <a:t>가입</a:t>
            </a:r>
            <a:endParaRPr lang="en-US" altLang="ko-KR" sz="1600" dirty="0"/>
          </a:p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-US" altLang="ko-KR" sz="1600" dirty="0"/>
              <a:t>2. </a:t>
            </a:r>
            <a:r>
              <a:rPr lang="ko-KR" altLang="en-US" sz="1600" dirty="0"/>
              <a:t>자동로그인을 통한 </a:t>
            </a:r>
            <a:r>
              <a:rPr lang="ko-KR" altLang="en-US" sz="1600" dirty="0" smtClean="0"/>
              <a:t>로그인</a:t>
            </a:r>
            <a:endParaRPr lang="en-US" altLang="ko-KR" sz="1600" dirty="0"/>
          </a:p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-US" altLang="ko-KR" sz="1600" dirty="0"/>
              <a:t>3. </a:t>
            </a:r>
            <a:r>
              <a:rPr lang="ko-KR" altLang="en-US" sz="1600" dirty="0" smtClean="0"/>
              <a:t>관리자가 </a:t>
            </a:r>
            <a:r>
              <a:rPr lang="ko-KR" altLang="en-US" sz="1600" dirty="0"/>
              <a:t>홈페이지 상태를 확인 할 수 있는 관리자 페이지</a:t>
            </a:r>
            <a:endParaRPr lang="en-US" altLang="ko-KR" sz="1600" dirty="0"/>
          </a:p>
        </p:txBody>
      </p:sp>
      <p:grpSp>
        <p:nvGrpSpPr>
          <p:cNvPr id="98" name="Google Shape;98;p15"/>
          <p:cNvGrpSpPr/>
          <p:nvPr/>
        </p:nvGrpSpPr>
        <p:grpSpPr>
          <a:xfrm>
            <a:off x="425687" y="1810953"/>
            <a:ext cx="3505233" cy="4555200"/>
            <a:chOff x="431925" y="1304875"/>
            <a:chExt cx="2628925" cy="3416400"/>
          </a:xfrm>
        </p:grpSpPr>
        <p:sp>
          <p:nvSpPr>
            <p:cNvPr id="99" name="Google Shape;99;p15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05" name="Google Shape;105;p15"/>
          <p:cNvSpPr/>
          <p:nvPr/>
        </p:nvSpPr>
        <p:spPr>
          <a:xfrm>
            <a:off x="8266401" y="1763141"/>
            <a:ext cx="3505200" cy="4555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" name="Google Shape;109;p15"/>
          <p:cNvSpPr/>
          <p:nvPr/>
        </p:nvSpPr>
        <p:spPr>
          <a:xfrm>
            <a:off x="4444405" y="1810953"/>
            <a:ext cx="3505200" cy="4555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4294967295"/>
          </p:nvPr>
        </p:nvSpPr>
        <p:spPr>
          <a:xfrm>
            <a:off x="515380" y="1904677"/>
            <a:ext cx="3325813" cy="6143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ko-KR" altLang="en-US" sz="2400" dirty="0" smtClean="0">
                <a:solidFill>
                  <a:schemeClr val="tx1"/>
                </a:solidFill>
              </a:rPr>
              <a:t>펜션 예약 페이지 구현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24" name="Google Shape;101;p15"/>
          <p:cNvSpPr txBox="1">
            <a:spLocks/>
          </p:cNvSpPr>
          <p:nvPr/>
        </p:nvSpPr>
        <p:spPr>
          <a:xfrm>
            <a:off x="8373030" y="1927985"/>
            <a:ext cx="3325813" cy="6143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3" charset="2"/>
              <a:buNone/>
            </a:pPr>
            <a:r>
              <a:rPr lang="ko-KR" altLang="en-US" sz="2400" dirty="0" smtClean="0">
                <a:solidFill>
                  <a:schemeClr val="tx1"/>
                </a:solidFill>
              </a:rPr>
              <a:t>편의성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7" name="Google Shape;107;p15"/>
          <p:cNvSpPr txBox="1">
            <a:spLocks/>
          </p:cNvSpPr>
          <p:nvPr/>
        </p:nvSpPr>
        <p:spPr>
          <a:xfrm>
            <a:off x="454733" y="2505976"/>
            <a:ext cx="3305175" cy="37258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89" indent="0">
              <a:lnSpc>
                <a:spcPct val="250000"/>
              </a:lnSpc>
              <a:spcBef>
                <a:spcPts val="0"/>
              </a:spcBef>
              <a:buNone/>
            </a:pPr>
            <a:r>
              <a:rPr lang="en-US" altLang="ko-KR" sz="1600" dirty="0" smtClean="0"/>
              <a:t>1. </a:t>
            </a:r>
            <a:r>
              <a:rPr lang="ko-KR" altLang="en-US" sz="1600" dirty="0" smtClean="0"/>
              <a:t>로그인</a:t>
            </a:r>
            <a:endParaRPr lang="ko-KR" altLang="en-US" sz="1600" dirty="0"/>
          </a:p>
          <a:p>
            <a:pPr marL="228589" indent="0">
              <a:lnSpc>
                <a:spcPct val="250000"/>
              </a:lnSpc>
              <a:spcBef>
                <a:spcPts val="0"/>
              </a:spcBef>
              <a:buNone/>
            </a:pPr>
            <a:r>
              <a:rPr lang="en-US" altLang="ko-KR" sz="1600" dirty="0"/>
              <a:t>2. </a:t>
            </a:r>
            <a:r>
              <a:rPr lang="ko-KR" altLang="en-US" sz="1600" dirty="0"/>
              <a:t>펜션 정보제공 페이지</a:t>
            </a:r>
          </a:p>
          <a:p>
            <a:pPr marL="228589" indent="0">
              <a:lnSpc>
                <a:spcPct val="250000"/>
              </a:lnSpc>
              <a:spcBef>
                <a:spcPts val="0"/>
              </a:spcBef>
              <a:buNone/>
            </a:pPr>
            <a:r>
              <a:rPr lang="en-US" altLang="ko-KR" sz="1600" dirty="0"/>
              <a:t>3. </a:t>
            </a:r>
            <a:r>
              <a:rPr lang="ko-KR" altLang="en-US" sz="1600" dirty="0"/>
              <a:t>게시판</a:t>
            </a:r>
          </a:p>
          <a:p>
            <a:pPr marL="228589" indent="0">
              <a:lnSpc>
                <a:spcPct val="250000"/>
              </a:lnSpc>
              <a:spcBef>
                <a:spcPts val="0"/>
              </a:spcBef>
              <a:buNone/>
            </a:pPr>
            <a:r>
              <a:rPr lang="en-US" altLang="ko-KR" sz="1600" dirty="0"/>
              <a:t>4. </a:t>
            </a:r>
            <a:r>
              <a:rPr lang="ko-KR" altLang="en-US" sz="1600" dirty="0"/>
              <a:t>예약</a:t>
            </a:r>
          </a:p>
        </p:txBody>
      </p:sp>
    </p:spTree>
    <p:extLst>
      <p:ext uri="{BB962C8B-B14F-4D97-AF65-F5344CB8AC3E}">
        <p14:creationId xmlns:p14="http://schemas.microsoft.com/office/powerpoint/2010/main" val="418700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 l="2279" t="24271" r="64449" b="17128"/>
          <a:stretch/>
        </p:blipFill>
        <p:spPr>
          <a:xfrm>
            <a:off x="6471920" y="1840010"/>
            <a:ext cx="4475016" cy="3757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4">
            <a:alphaModFix/>
          </a:blip>
          <a:srcRect l="2392" t="26260" r="64337" b="42240"/>
          <a:stretch/>
        </p:blipFill>
        <p:spPr>
          <a:xfrm>
            <a:off x="1163595" y="1840010"/>
            <a:ext cx="4566646" cy="37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415600" y="238100"/>
            <a:ext cx="11360800" cy="81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ko" dirty="0">
                <a:solidFill>
                  <a:schemeClr val="tx1"/>
                </a:solidFill>
              </a:rPr>
              <a:t>요구사항 정의서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1470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ko-KR" altLang="en-US" dirty="0" smtClean="0"/>
              <a:t>프로젝트 일정</a:t>
            </a:r>
            <a:endParaRPr dirty="0"/>
          </a:p>
        </p:txBody>
      </p:sp>
      <p:graphicFrame>
        <p:nvGraphicFramePr>
          <p:cNvPr id="18" name="차트 17"/>
          <p:cNvGraphicFramePr>
            <a:graphicFrameLocks/>
          </p:cNvGraphicFramePr>
          <p:nvPr>
            <p:extLst/>
          </p:nvPr>
        </p:nvGraphicFramePr>
        <p:xfrm>
          <a:off x="5616053" y="1697174"/>
          <a:ext cx="6160347" cy="3937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415600" y="1634144"/>
          <a:ext cx="5046134" cy="3962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2153">
                  <a:extLst>
                    <a:ext uri="{9D8B030D-6E8A-4147-A177-3AD203B41FA5}">
                      <a16:colId xmlns:a16="http://schemas.microsoft.com/office/drawing/2014/main" val="2639634804"/>
                    </a:ext>
                  </a:extLst>
                </a:gridCol>
                <a:gridCol w="646615">
                  <a:extLst>
                    <a:ext uri="{9D8B030D-6E8A-4147-A177-3AD203B41FA5}">
                      <a16:colId xmlns:a16="http://schemas.microsoft.com/office/drawing/2014/main" val="3619438711"/>
                    </a:ext>
                  </a:extLst>
                </a:gridCol>
                <a:gridCol w="494471">
                  <a:extLst>
                    <a:ext uri="{9D8B030D-6E8A-4147-A177-3AD203B41FA5}">
                      <a16:colId xmlns:a16="http://schemas.microsoft.com/office/drawing/2014/main" val="394639378"/>
                    </a:ext>
                  </a:extLst>
                </a:gridCol>
                <a:gridCol w="1077692">
                  <a:extLst>
                    <a:ext uri="{9D8B030D-6E8A-4147-A177-3AD203B41FA5}">
                      <a16:colId xmlns:a16="http://schemas.microsoft.com/office/drawing/2014/main" val="3609480148"/>
                    </a:ext>
                  </a:extLst>
                </a:gridCol>
                <a:gridCol w="1077692">
                  <a:extLst>
                    <a:ext uri="{9D8B030D-6E8A-4147-A177-3AD203B41FA5}">
                      <a16:colId xmlns:a16="http://schemas.microsoft.com/office/drawing/2014/main" val="3474183999"/>
                    </a:ext>
                  </a:extLst>
                </a:gridCol>
                <a:gridCol w="887511">
                  <a:extLst>
                    <a:ext uri="{9D8B030D-6E8A-4147-A177-3AD203B41FA5}">
                      <a16:colId xmlns:a16="http://schemas.microsoft.com/office/drawing/2014/main" val="3986574591"/>
                    </a:ext>
                  </a:extLst>
                </a:gridCol>
              </a:tblGrid>
              <a:tr h="18288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작업목록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실행</a:t>
                      </a:r>
                      <a:endParaRPr lang="ko-KR" alt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13947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Category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Tasks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현황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시작일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종료일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기간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53713925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계획 및 분석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아이디어 계획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2019-10-18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3010471917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일정 계획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242578055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사용자 페이지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로그인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3297361753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펜션 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2019-10-18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1177869176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예약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5039833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게시판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409244773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유저 페이지 병합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2019-10-27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37245393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오류 수정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2019-10-27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2875013439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관리자 페이지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재무관리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2019-11-01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41908740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예약관리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2019-11-02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225543243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사용자 관리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2019-11-01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2225672819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페이지 관리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2019-11-03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1068647341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병합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2019-11-03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2019-11-05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764990436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오류 수정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2019-11-04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2019-11-05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2680819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780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0" y="546667"/>
            <a:ext cx="11360800" cy="530549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Database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68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l="2343" t="20613" r="39637" b="52952"/>
          <a:stretch/>
        </p:blipFill>
        <p:spPr>
          <a:xfrm>
            <a:off x="1209200" y="1968167"/>
            <a:ext cx="8594557" cy="269036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1166533" y="4933267"/>
            <a:ext cx="11035600" cy="1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ko" altLang="en-US" sz="1733" dirty="0">
                <a:latin typeface="Roboto"/>
                <a:ea typeface="Roboto"/>
                <a:cs typeface="Roboto"/>
                <a:sym typeface="Roboto"/>
              </a:rPr>
              <a:t>* 비고</a:t>
            </a:r>
            <a:endParaRPr sz="1733" dirty="0">
              <a:latin typeface="Roboto"/>
              <a:ea typeface="Roboto"/>
              <a:cs typeface="Roboto"/>
              <a:sym typeface="Roboto"/>
            </a:endParaRPr>
          </a:p>
          <a:p>
            <a:pPr marL="194728">
              <a:lnSpc>
                <a:spcPct val="115000"/>
              </a:lnSpc>
              <a:buClr>
                <a:srgbClr val="CCCCCC"/>
              </a:buClr>
              <a:buSzPts val="1300"/>
            </a:pPr>
            <a:r>
              <a:rPr lang="en-US" altLang="ko" sz="1733" dirty="0">
                <a:latin typeface="Roboto"/>
                <a:ea typeface="Roboto"/>
                <a:cs typeface="Roboto"/>
                <a:sym typeface="Roboto"/>
              </a:rPr>
              <a:t>- ismanager : </a:t>
            </a:r>
            <a:r>
              <a:rPr lang="ko" altLang="en-US" sz="1733" dirty="0">
                <a:latin typeface="Roboto"/>
                <a:ea typeface="Roboto"/>
                <a:cs typeface="Roboto"/>
                <a:sym typeface="Roboto"/>
              </a:rPr>
              <a:t>유저 </a:t>
            </a:r>
            <a:r>
              <a:rPr lang="en-US" altLang="ko" sz="1733" dirty="0">
                <a:latin typeface="Roboto"/>
                <a:ea typeface="Roboto"/>
                <a:cs typeface="Roboto"/>
                <a:sym typeface="Roboto"/>
              </a:rPr>
              <a:t>false / </a:t>
            </a:r>
            <a:r>
              <a:rPr lang="ko" altLang="en-US" sz="1733" dirty="0">
                <a:latin typeface="Roboto"/>
                <a:ea typeface="Roboto"/>
                <a:cs typeface="Roboto"/>
                <a:sym typeface="Roboto"/>
              </a:rPr>
              <a:t>관리자 </a:t>
            </a:r>
            <a:r>
              <a:rPr lang="en-US" altLang="ko" sz="1733" dirty="0">
                <a:latin typeface="Roboto"/>
                <a:ea typeface="Roboto"/>
                <a:cs typeface="Roboto"/>
                <a:sym typeface="Roboto"/>
              </a:rPr>
              <a:t>: true</a:t>
            </a:r>
            <a:endParaRPr sz="1733" dirty="0">
              <a:latin typeface="Roboto"/>
              <a:ea typeface="Roboto"/>
              <a:cs typeface="Roboto"/>
              <a:sym typeface="Roboto"/>
            </a:endParaRPr>
          </a:p>
          <a:p>
            <a:pPr marL="194728">
              <a:lnSpc>
                <a:spcPct val="115000"/>
              </a:lnSpc>
              <a:buClr>
                <a:srgbClr val="CCCCCC"/>
              </a:buClr>
              <a:buSzPts val="1300"/>
            </a:pPr>
            <a:r>
              <a:rPr lang="en-US" altLang="ko" sz="1733" dirty="0">
                <a:latin typeface="Roboto"/>
                <a:ea typeface="Roboto"/>
                <a:cs typeface="Roboto"/>
                <a:sym typeface="Roboto"/>
              </a:rPr>
              <a:t>- login_how : </a:t>
            </a:r>
            <a:r>
              <a:rPr lang="ko" altLang="en-US" sz="1733" dirty="0">
                <a:latin typeface="Roboto"/>
                <a:ea typeface="Roboto"/>
                <a:cs typeface="Roboto"/>
                <a:sym typeface="Roboto"/>
              </a:rPr>
              <a:t>일반 </a:t>
            </a:r>
            <a:r>
              <a:rPr lang="en-US" altLang="ko" sz="1733" dirty="0">
                <a:latin typeface="Roboto"/>
                <a:ea typeface="Roboto"/>
                <a:cs typeface="Roboto"/>
                <a:sym typeface="Roboto"/>
              </a:rPr>
              <a:t>0 / </a:t>
            </a:r>
            <a:r>
              <a:rPr lang="ko" altLang="en-US" sz="1733" dirty="0">
                <a:latin typeface="Roboto"/>
                <a:ea typeface="Roboto"/>
                <a:cs typeface="Roboto"/>
                <a:sym typeface="Roboto"/>
              </a:rPr>
              <a:t>구글 </a:t>
            </a:r>
            <a:r>
              <a:rPr lang="en-US" altLang="ko" sz="1733" dirty="0">
                <a:latin typeface="Roboto"/>
                <a:ea typeface="Roboto"/>
                <a:cs typeface="Roboto"/>
                <a:sym typeface="Roboto"/>
              </a:rPr>
              <a:t>1 / facebook 2</a:t>
            </a:r>
            <a:endParaRPr sz="1733" dirty="0">
              <a:latin typeface="Roboto"/>
              <a:ea typeface="Roboto"/>
              <a:cs typeface="Roboto"/>
              <a:sym typeface="Roboto"/>
            </a:endParaRPr>
          </a:p>
          <a:p>
            <a:endParaRPr sz="2400" dirty="0"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415600" y="238100"/>
            <a:ext cx="11360800" cy="81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" altLang="en-US" sz="4000" dirty="0">
                <a:solidFill>
                  <a:schemeClr val="tx1"/>
                </a:solidFill>
              </a:rPr>
              <a:t>테이블 정의서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99374" y="1323233"/>
            <a:ext cx="5335588" cy="8112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177796">
              <a:buClr>
                <a:srgbClr val="D9D9D9"/>
              </a:buClr>
              <a:buSzPts val="1500"/>
            </a:pPr>
            <a:r>
              <a:rPr lang="en-US" altLang="ko" sz="2000" dirty="0">
                <a:solidFill>
                  <a:schemeClr val="tx1"/>
                </a:solidFill>
              </a:rPr>
              <a:t>1. </a:t>
            </a:r>
            <a:r>
              <a:rPr lang="ko" altLang="en-US" sz="2000" dirty="0">
                <a:solidFill>
                  <a:schemeClr val="tx1"/>
                </a:solidFill>
              </a:rPr>
              <a:t>회원 정보</a:t>
            </a:r>
            <a:endParaRPr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74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415600" y="238100"/>
            <a:ext cx="11360800" cy="81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" altLang="en-US" sz="4000" dirty="0">
                <a:solidFill>
                  <a:schemeClr val="tx1"/>
                </a:solidFill>
              </a:rPr>
              <a:t>테이블 정의서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title" idx="4294967295"/>
          </p:nvPr>
        </p:nvSpPr>
        <p:spPr>
          <a:xfrm>
            <a:off x="497712" y="857953"/>
            <a:ext cx="5335588" cy="8112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altLang="ko" sz="2000" dirty="0">
                <a:solidFill>
                  <a:schemeClr val="tx1"/>
                </a:solidFill>
              </a:rPr>
              <a:t>2.	</a:t>
            </a:r>
            <a:r>
              <a:rPr lang="ko" altLang="en-US" sz="2000" dirty="0">
                <a:solidFill>
                  <a:schemeClr val="tx1"/>
                </a:solidFill>
              </a:rPr>
              <a:t>시설관리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 idx="4294967295"/>
          </p:nvPr>
        </p:nvSpPr>
        <p:spPr>
          <a:xfrm>
            <a:off x="497712" y="3810703"/>
            <a:ext cx="5335588" cy="8112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altLang="ko" sz="2000" dirty="0">
                <a:solidFill>
                  <a:schemeClr val="tx1"/>
                </a:solidFill>
              </a:rPr>
              <a:t>3.	</a:t>
            </a:r>
            <a:r>
              <a:rPr lang="ko" altLang="en-US" sz="2000" dirty="0">
                <a:solidFill>
                  <a:schemeClr val="tx1"/>
                </a:solidFill>
              </a:rPr>
              <a:t>예약 정보</a:t>
            </a: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3">
            <a:alphaModFix/>
          </a:blip>
          <a:srcRect l="2342" t="37829" r="39676" b="31296"/>
          <a:stretch/>
        </p:blipFill>
        <p:spPr>
          <a:xfrm>
            <a:off x="1281330" y="1499500"/>
            <a:ext cx="7603801" cy="227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4">
            <a:alphaModFix/>
          </a:blip>
          <a:srcRect l="2343" t="28607" r="39637" b="42495"/>
          <a:stretch/>
        </p:blipFill>
        <p:spPr>
          <a:xfrm>
            <a:off x="1281334" y="4431367"/>
            <a:ext cx="7603801" cy="213016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9116367" y="5006033"/>
            <a:ext cx="2491200" cy="1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altLang="en-US" sz="1533" dirty="0"/>
              <a:t>*</a:t>
            </a:r>
            <a:r>
              <a:rPr lang="en-US" altLang="ko" sz="1533" dirty="0"/>
              <a:t>stats : </a:t>
            </a:r>
            <a:r>
              <a:rPr lang="ko" altLang="en-US" sz="1533" dirty="0"/>
              <a:t>예약상태</a:t>
            </a:r>
            <a:endParaRPr sz="1533" dirty="0"/>
          </a:p>
          <a:p>
            <a:r>
              <a:rPr lang="ko" altLang="en-US" sz="1533" dirty="0"/>
              <a:t>   </a:t>
            </a:r>
            <a:r>
              <a:rPr lang="en-US" altLang="ko" sz="1533" dirty="0"/>
              <a:t>0 = </a:t>
            </a:r>
            <a:r>
              <a:rPr lang="ko" altLang="en-US" sz="1533" dirty="0"/>
              <a:t>불가 </a:t>
            </a:r>
            <a:endParaRPr sz="1533" dirty="0"/>
          </a:p>
          <a:p>
            <a:r>
              <a:rPr lang="ko" altLang="en-US" sz="1533" dirty="0"/>
              <a:t>   </a:t>
            </a:r>
            <a:r>
              <a:rPr lang="en-US" altLang="ko" sz="1533" dirty="0"/>
              <a:t>1 = </a:t>
            </a:r>
            <a:r>
              <a:rPr lang="ko" altLang="en-US" sz="1533" dirty="0"/>
              <a:t>가능 </a:t>
            </a:r>
            <a:endParaRPr sz="1533" dirty="0"/>
          </a:p>
          <a:p>
            <a:r>
              <a:rPr lang="ko" altLang="en-US" sz="1533" dirty="0"/>
              <a:t>   </a:t>
            </a:r>
            <a:r>
              <a:rPr lang="en-US" altLang="ko" sz="1533" dirty="0"/>
              <a:t>2 = </a:t>
            </a:r>
            <a:r>
              <a:rPr lang="ko" altLang="en-US" sz="1533" dirty="0"/>
              <a:t>완료 </a:t>
            </a:r>
            <a:endParaRPr sz="1533" dirty="0"/>
          </a:p>
          <a:p>
            <a:r>
              <a:rPr lang="ko" altLang="en-US" sz="1533" dirty="0"/>
              <a:t>   </a:t>
            </a:r>
            <a:r>
              <a:rPr lang="en-US" altLang="ko" sz="1533" dirty="0"/>
              <a:t>3 = </a:t>
            </a:r>
            <a:r>
              <a:rPr lang="ko" altLang="en-US" sz="1533" dirty="0"/>
              <a:t>진행중 </a:t>
            </a:r>
            <a:endParaRPr sz="1533" dirty="0"/>
          </a:p>
          <a:p>
            <a:r>
              <a:rPr lang="ko" altLang="en-US" sz="1533" dirty="0"/>
              <a:t>   </a:t>
            </a:r>
            <a:r>
              <a:rPr lang="en-US" altLang="ko" sz="1533" dirty="0"/>
              <a:t>4 = </a:t>
            </a:r>
            <a:r>
              <a:rPr lang="ko" altLang="en-US" sz="1533" dirty="0"/>
              <a:t>전화문의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6673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228</TotalTime>
  <Words>596</Words>
  <Application>Microsoft Office PowerPoint</Application>
  <PresentationFormat>와이드스크린</PresentationFormat>
  <Paragraphs>237</Paragraphs>
  <Slides>25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HY그래픽M</vt:lpstr>
      <vt:lpstr>가는각진제목체</vt:lpstr>
      <vt:lpstr>Arial</vt:lpstr>
      <vt:lpstr>Roboto</vt:lpstr>
      <vt:lpstr>Trebuchet MS</vt:lpstr>
      <vt:lpstr>Wingdings 3</vt:lpstr>
      <vt:lpstr>맑은 고딕</vt:lpstr>
      <vt:lpstr>패싯</vt:lpstr>
      <vt:lpstr>Holiday</vt:lpstr>
      <vt:lpstr>목차</vt:lpstr>
      <vt:lpstr>주제선정</vt:lpstr>
      <vt:lpstr>구현목표 </vt:lpstr>
      <vt:lpstr>요구사항 정의서</vt:lpstr>
      <vt:lpstr>프로젝트 일정</vt:lpstr>
      <vt:lpstr>Database 설계 </vt:lpstr>
      <vt:lpstr>1. 회원 정보</vt:lpstr>
      <vt:lpstr>2. 시설관리</vt:lpstr>
      <vt:lpstr>4. 문의사항</vt:lpstr>
      <vt:lpstr>주요코드</vt:lpstr>
      <vt:lpstr>PowerPoint 프레젠테이션</vt:lpstr>
      <vt:lpstr>PowerPoint 프레젠테이션</vt:lpstr>
      <vt:lpstr>PowerPoint 프레젠테이션</vt:lpstr>
      <vt:lpstr>PowerPoint 프레젠테이션</vt:lpstr>
      <vt:lpstr>스토리 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안동현</dc:creator>
  <cp:lastModifiedBy>안동현</cp:lastModifiedBy>
  <cp:revision>67</cp:revision>
  <dcterms:created xsi:type="dcterms:W3CDTF">2019-11-08T04:48:01Z</dcterms:created>
  <dcterms:modified xsi:type="dcterms:W3CDTF">2019-11-08T08:48:43Z</dcterms:modified>
</cp:coreProperties>
</file>